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im2y2XK3hn/RCBSXJLn3gQ3+ws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Faire remplir les dossiers vert.</a:t>
            </a:r>
            <a:endParaRPr/>
          </a:p>
        </p:txBody>
      </p:sp>
      <p:sp>
        <p:nvSpPr>
          <p:cNvPr id="136" name="Google Shape;13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0" Type="http://schemas.openxmlformats.org/officeDocument/2006/relationships/image" Target="../media/image7.png"/><Relationship Id="rId9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25.jpg"/><Relationship Id="rId7" Type="http://schemas.openxmlformats.org/officeDocument/2006/relationships/image" Target="../media/image5.jpg"/><Relationship Id="rId8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1" Type="http://schemas.openxmlformats.org/officeDocument/2006/relationships/image" Target="../media/image4.png"/><Relationship Id="rId10" Type="http://schemas.openxmlformats.org/officeDocument/2006/relationships/image" Target="../media/image8.png"/><Relationship Id="rId12" Type="http://schemas.openxmlformats.org/officeDocument/2006/relationships/image" Target="../media/image7.png"/><Relationship Id="rId9" Type="http://schemas.openxmlformats.org/officeDocument/2006/relationships/image" Target="../media/image5.jp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7.png"/><Relationship Id="rId8" Type="http://schemas.openxmlformats.org/officeDocument/2006/relationships/image" Target="../media/image2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vierge de base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416cfafecf_0_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8" name="Google Shape;28;g2416cfafecf_0_17"/>
          <p:cNvSpPr/>
          <p:nvPr/>
        </p:nvSpPr>
        <p:spPr>
          <a:xfrm>
            <a:off x="0" y="6511996"/>
            <a:ext cx="12198900" cy="360000"/>
          </a:xfrm>
          <a:prstGeom prst="rect">
            <a:avLst/>
          </a:prstGeom>
          <a:solidFill>
            <a:srgbClr val="D0CECE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" name="Google Shape;29;g2416cfafecf_0_17"/>
          <p:cNvGrpSpPr/>
          <p:nvPr/>
        </p:nvGrpSpPr>
        <p:grpSpPr>
          <a:xfrm>
            <a:off x="7331819" y="6511997"/>
            <a:ext cx="4794864" cy="344314"/>
            <a:chOff x="7331819" y="6511997"/>
            <a:chExt cx="4794864" cy="344314"/>
          </a:xfrm>
        </p:grpSpPr>
        <p:pic>
          <p:nvPicPr>
            <p:cNvPr id="30" name="Google Shape;30;g2416cfafecf_0_17"/>
            <p:cNvPicPr preferRelativeResize="0"/>
            <p:nvPr/>
          </p:nvPicPr>
          <p:blipFill rotWithShape="1">
            <a:blip r:embed="rId2">
              <a:alphaModFix/>
            </a:blip>
            <a:srcRect b="0" l="0" r="0" t="67005"/>
            <a:stretch/>
          </p:blipFill>
          <p:spPr>
            <a:xfrm>
              <a:off x="8695372" y="6511997"/>
              <a:ext cx="3431311" cy="344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g2416cfafecf_0_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31819" y="6561405"/>
              <a:ext cx="1180585" cy="267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LOGO-ERN-GEN2017-1.png" id="32" name="Google Shape;32;g2416cfafecf_0_17"/>
          <p:cNvPicPr preferRelativeResize="0"/>
          <p:nvPr/>
        </p:nvPicPr>
        <p:blipFill rotWithShape="1">
          <a:blip r:embed="rId4">
            <a:alphaModFix/>
          </a:blip>
          <a:srcRect b="0" l="23716" r="19244" t="0"/>
          <a:stretch/>
        </p:blipFill>
        <p:spPr>
          <a:xfrm>
            <a:off x="65317" y="6529945"/>
            <a:ext cx="817649" cy="3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g2416cfafecf_0_17"/>
          <p:cNvPicPr preferRelativeResize="0"/>
          <p:nvPr/>
        </p:nvPicPr>
        <p:blipFill rotWithShape="1">
          <a:blip r:embed="rId5">
            <a:alphaModFix/>
          </a:blip>
          <a:srcRect b="27236" l="16798" r="16249" t="22887"/>
          <a:stretch/>
        </p:blipFill>
        <p:spPr>
          <a:xfrm>
            <a:off x="948283" y="6480855"/>
            <a:ext cx="818276" cy="40659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g2416cfafecf_0_17"/>
          <p:cNvSpPr/>
          <p:nvPr/>
        </p:nvSpPr>
        <p:spPr>
          <a:xfrm>
            <a:off x="0" y="-12950"/>
            <a:ext cx="12192000" cy="94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g2416cfafecf_0_17"/>
          <p:cNvGrpSpPr/>
          <p:nvPr/>
        </p:nvGrpSpPr>
        <p:grpSpPr>
          <a:xfrm>
            <a:off x="-3450" y="-3224"/>
            <a:ext cx="12198900" cy="1184348"/>
            <a:chOff x="0" y="-27077"/>
            <a:chExt cx="12198900" cy="1184348"/>
          </a:xfrm>
        </p:grpSpPr>
        <p:sp>
          <p:nvSpPr>
            <p:cNvPr id="36" name="Google Shape;36;g2416cfafecf_0_17"/>
            <p:cNvSpPr/>
            <p:nvPr/>
          </p:nvSpPr>
          <p:spPr>
            <a:xfrm>
              <a:off x="0" y="675503"/>
              <a:ext cx="12198900" cy="478500"/>
            </a:xfrm>
            <a:prstGeom prst="rect">
              <a:avLst/>
            </a:prstGeom>
            <a:solidFill>
              <a:srgbClr val="C80305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" name="Google Shape;37;g2416cfafecf_0_17"/>
            <p:cNvGrpSpPr/>
            <p:nvPr/>
          </p:nvGrpSpPr>
          <p:grpSpPr>
            <a:xfrm>
              <a:off x="65317" y="-27077"/>
              <a:ext cx="12053972" cy="665861"/>
              <a:chOff x="65317" y="-27077"/>
              <a:chExt cx="12053972" cy="665861"/>
            </a:xfrm>
          </p:grpSpPr>
          <p:pic>
            <p:nvPicPr>
              <p:cNvPr descr="bien plus.jpg" id="38" name="Google Shape;38;g2416cfafecf_0_1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0218678" y="158457"/>
                <a:ext cx="1289327" cy="364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 ADRAR 300dpi.jpg" id="39" name="Google Shape;39;g2416cfafecf_0_1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1687028" y="43925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Une image contenant texte, signe&#10;&#10;Description générée automatiquement" id="40" name="Google Shape;40;g2416cfafecf_0_1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5317" y="-27077"/>
                <a:ext cx="2275425" cy="665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" name="Google Shape;41;g2416cfafecf_0_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660680" y="672316"/>
              <a:ext cx="484955" cy="4849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" name="Google Shape;42;g2416cfafecf_0_17"/>
          <p:cNvPicPr preferRelativeResize="0"/>
          <p:nvPr/>
        </p:nvPicPr>
        <p:blipFill rotWithShape="1">
          <a:blip r:embed="rId10">
            <a:alphaModFix/>
          </a:blip>
          <a:srcRect b="34659" l="0" r="0" t="35728"/>
          <a:stretch/>
        </p:blipFill>
        <p:spPr>
          <a:xfrm>
            <a:off x="2119154" y="6565262"/>
            <a:ext cx="911444" cy="26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garde">
  <p:cSld name="CUSTO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g2416cfafecf_0_34"/>
          <p:cNvPicPr preferRelativeResize="0"/>
          <p:nvPr/>
        </p:nvPicPr>
        <p:blipFill rotWithShape="1">
          <a:blip r:embed="rId2">
            <a:alphaModFix/>
          </a:blip>
          <a:srcRect b="22657" l="12695" r="52" t="17419"/>
          <a:stretch/>
        </p:blipFill>
        <p:spPr>
          <a:xfrm>
            <a:off x="0" y="940780"/>
            <a:ext cx="12192943" cy="591722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2416cfafecf_0_34"/>
          <p:cNvSpPr/>
          <p:nvPr/>
        </p:nvSpPr>
        <p:spPr>
          <a:xfrm>
            <a:off x="4267230" y="5002085"/>
            <a:ext cx="54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800" u="none" cap="none" strike="noStrike">
                <a:solidFill>
                  <a:srgbClr val="62C2EF"/>
                </a:solidFill>
                <a:latin typeface="Calibri"/>
                <a:ea typeface="Calibri"/>
                <a:cs typeface="Calibri"/>
                <a:sym typeface="Calibri"/>
              </a:rPr>
              <a:t>www.adrar-numerique.com</a:t>
            </a:r>
            <a:endParaRPr b="0" i="0" sz="2400" u="none" cap="none" strike="noStrike">
              <a:solidFill>
                <a:srgbClr val="62C2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g2416cfafecf_0_34"/>
          <p:cNvGrpSpPr/>
          <p:nvPr/>
        </p:nvGrpSpPr>
        <p:grpSpPr>
          <a:xfrm>
            <a:off x="0" y="6480855"/>
            <a:ext cx="12198900" cy="406597"/>
            <a:chOff x="0" y="6480855"/>
            <a:chExt cx="12198900" cy="406597"/>
          </a:xfrm>
        </p:grpSpPr>
        <p:sp>
          <p:nvSpPr>
            <p:cNvPr id="47" name="Google Shape;47;g2416cfafecf_0_34"/>
            <p:cNvSpPr/>
            <p:nvPr/>
          </p:nvSpPr>
          <p:spPr>
            <a:xfrm>
              <a:off x="0" y="6511996"/>
              <a:ext cx="12198900" cy="360000"/>
            </a:xfrm>
            <a:prstGeom prst="rect">
              <a:avLst/>
            </a:pr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" name="Google Shape;48;g2416cfafecf_0_34"/>
            <p:cNvGrpSpPr/>
            <p:nvPr/>
          </p:nvGrpSpPr>
          <p:grpSpPr>
            <a:xfrm>
              <a:off x="7331819" y="6511997"/>
              <a:ext cx="4794864" cy="344314"/>
              <a:chOff x="7331819" y="6511997"/>
              <a:chExt cx="4794864" cy="344314"/>
            </a:xfrm>
          </p:grpSpPr>
          <p:pic>
            <p:nvPicPr>
              <p:cNvPr id="49" name="Google Shape;49;g2416cfafecf_0_3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67005"/>
              <a:stretch/>
            </p:blipFill>
            <p:spPr>
              <a:xfrm>
                <a:off x="8695372" y="6511997"/>
                <a:ext cx="3431311" cy="3443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" name="Google Shape;50;g2416cfafecf_0_3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331819" y="6561405"/>
                <a:ext cx="1180585" cy="2675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LOGO-ERN-GEN2017-1.png" id="51" name="Google Shape;51;g2416cfafecf_0_34"/>
            <p:cNvPicPr preferRelativeResize="0"/>
            <p:nvPr/>
          </p:nvPicPr>
          <p:blipFill rotWithShape="1">
            <a:blip r:embed="rId5">
              <a:alphaModFix/>
            </a:blip>
            <a:srcRect b="0" l="23716" r="19244" t="0"/>
            <a:stretch/>
          </p:blipFill>
          <p:spPr>
            <a:xfrm>
              <a:off x="65317" y="6529945"/>
              <a:ext cx="817649" cy="340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g2416cfafecf_0_34"/>
            <p:cNvPicPr preferRelativeResize="0"/>
            <p:nvPr/>
          </p:nvPicPr>
          <p:blipFill rotWithShape="1">
            <a:blip r:embed="rId6">
              <a:alphaModFix/>
            </a:blip>
            <a:srcRect b="27236" l="16798" r="16249" t="22887"/>
            <a:stretch/>
          </p:blipFill>
          <p:spPr>
            <a:xfrm>
              <a:off x="948283" y="6480855"/>
              <a:ext cx="818276" cy="4065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" name="Google Shape;53;g2416cfafecf_0_34"/>
          <p:cNvSpPr/>
          <p:nvPr/>
        </p:nvSpPr>
        <p:spPr>
          <a:xfrm>
            <a:off x="-150" y="0"/>
            <a:ext cx="12192000" cy="94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" name="Google Shape;54;g2416cfafecf_0_34"/>
          <p:cNvGrpSpPr/>
          <p:nvPr/>
        </p:nvGrpSpPr>
        <p:grpSpPr>
          <a:xfrm>
            <a:off x="-3600" y="-2"/>
            <a:ext cx="12198900" cy="1190892"/>
            <a:chOff x="0" y="-27077"/>
            <a:chExt cx="12198900" cy="1190892"/>
          </a:xfrm>
        </p:grpSpPr>
        <p:sp>
          <p:nvSpPr>
            <p:cNvPr id="55" name="Google Shape;55;g2416cfafecf_0_34"/>
            <p:cNvSpPr/>
            <p:nvPr/>
          </p:nvSpPr>
          <p:spPr>
            <a:xfrm>
              <a:off x="0" y="675503"/>
              <a:ext cx="12198900" cy="478500"/>
            </a:xfrm>
            <a:prstGeom prst="rect">
              <a:avLst/>
            </a:prstGeom>
            <a:solidFill>
              <a:srgbClr val="C80305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g2416cfafecf_0_34"/>
            <p:cNvSpPr txBox="1"/>
            <p:nvPr/>
          </p:nvSpPr>
          <p:spPr>
            <a:xfrm>
              <a:off x="5581086" y="810832"/>
              <a:ext cx="4152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Suivez-nous…         www.linkedin.com/school/</a:t>
              </a:r>
              <a:r>
                <a:rPr b="1" i="0" lang="fr-FR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adrarnumerique</a:t>
              </a:r>
              <a:endParaRPr b="1" sz="1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ogo-linkedin.png" id="57" name="Google Shape;57;g2416cfafecf_0_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24262" y="845083"/>
              <a:ext cx="169371" cy="16937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" name="Google Shape;58;g2416cfafecf_0_34"/>
            <p:cNvGrpSpPr/>
            <p:nvPr/>
          </p:nvGrpSpPr>
          <p:grpSpPr>
            <a:xfrm>
              <a:off x="65317" y="-27077"/>
              <a:ext cx="12053972" cy="665861"/>
              <a:chOff x="65317" y="-27077"/>
              <a:chExt cx="12053972" cy="665861"/>
            </a:xfrm>
          </p:grpSpPr>
          <p:pic>
            <p:nvPicPr>
              <p:cNvPr descr="bien plus.jpg" id="59" name="Google Shape;59;g2416cfafecf_0_3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0218678" y="158457"/>
                <a:ext cx="1289327" cy="364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 ADRAR 300dpi.jpg" id="60" name="Google Shape;60;g2416cfafecf_0_3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1687028" y="43925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Une image contenant texte, signe&#10;&#10;Description générée automatiquement" id="61" name="Google Shape;61;g2416cfafecf_0_3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5317" y="-27077"/>
                <a:ext cx="2275425" cy="665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" name="Google Shape;62;g2416cfafecf_0_3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1660680" y="672316"/>
              <a:ext cx="484955" cy="4849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g2416cfafecf_0_34"/>
            <p:cNvSpPr txBox="1"/>
            <p:nvPr/>
          </p:nvSpPr>
          <p:spPr>
            <a:xfrm>
              <a:off x="0" y="686815"/>
              <a:ext cx="2340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REUNION D’INFORMATION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PRF </a:t>
              </a:r>
              <a:r>
                <a:rPr lang="fr-FR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RÉGION</a:t>
              </a:r>
              <a:r>
                <a:rPr lang="fr-F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OCCITANIE</a:t>
              </a:r>
              <a:endParaRPr sz="1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g2416cfafecf_0_34"/>
          <p:cNvPicPr preferRelativeResize="0"/>
          <p:nvPr/>
        </p:nvPicPr>
        <p:blipFill rotWithShape="1">
          <a:blip r:embed="rId12">
            <a:alphaModFix/>
          </a:blip>
          <a:srcRect b="34659" l="0" r="0" t="35728"/>
          <a:stretch/>
        </p:blipFill>
        <p:spPr>
          <a:xfrm>
            <a:off x="2119154" y="6565262"/>
            <a:ext cx="911444" cy="26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showMasterSp="0" type="title">
  <p:cSld name="TITL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6" name="Google Shape;66;g2416cfafecf_0_56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g2416cfafecf_0_56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68" name="Google Shape;68;g2416cfafecf_0_56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g2416cfafecf_0_56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g2416cfafecf_0_56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g2416cfafecf_0_56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2416cfafecf_0_56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g2416cfafecf_0_56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4" name="Google Shape;74;g2416cfafecf_0_56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5" name="Google Shape;75;g2416cfafecf_0_56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2416cfafecf_0_56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7" name="Google Shape;77;g2416cfafecf_0_56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8" name="Google Shape;78;g2416cfafecf_0_56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2416cfafecf_0_56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2416cfafecf_0_56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1" name="Google Shape;81;g2416cfafecf_0_56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2416cfafecf_0_56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3" name="Google Shape;83;g2416cfafecf_0_56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2416cfafecf_0_56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2416cfafecf_0_56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6" name="Google Shape;86;g2416cfafecf_0_56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2416cfafecf_0_56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2416cfafecf_0_56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9" name="Google Shape;89;g2416cfafecf_0_56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g2416cfafecf_0_56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1" name="Google Shape;91;g2416cfafecf_0_56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g2416cfafecf_0_56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3" name="Google Shape;93;g2416cfafecf_0_56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2416cfafecf_0_56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5" name="Google Shape;95;g2416cfafecf_0_56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g2416cfafecf_0_56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g2416cfafecf_0_56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g2416cfafecf_0_56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9" name="Google Shape;99;g2416cfafecf_0_56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0" name="Google Shape;100;g2416cfafecf_0_56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g2416cfafecf_0_56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2" name="Google Shape;102;g2416cfafecf_0_56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3" name="Google Shape;103;g2416cfafecf_0_56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g2416cfafecf_0_56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5" name="Google Shape;105;g2416cfafecf_0_56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g2416cfafecf_0_56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7" name="Google Shape;107;g2416cfafecf_0_56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2416cfafecf_0_56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g2416cfafecf_0_56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0" name="Google Shape;110;g2416cfafecf_0_56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g2416cfafecf_0_56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2" name="Google Shape;112;g2416cfafecf_0_56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2416cfafecf_0_56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2416cfafecf_0_56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5" name="Google Shape;115;g2416cfafecf_0_56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6" name="Google Shape;116;g2416cfafecf_0_56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2416cfafecf_0_56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2416cfafecf_0_56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9" name="Google Shape;119;g2416cfafecf_0_56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2416cfafecf_0_56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1" name="Google Shape;121;g2416cfafecf_0_56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g2416cfafecf_0_56"/>
          <p:cNvSpPr txBox="1"/>
          <p:nvPr>
            <p:ph type="ctrTitle"/>
          </p:nvPr>
        </p:nvSpPr>
        <p:spPr>
          <a:xfrm>
            <a:off x="1876424" y="1122363"/>
            <a:ext cx="8791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2416cfafecf_0_56"/>
          <p:cNvSpPr txBox="1"/>
          <p:nvPr>
            <p:ph idx="1" type="subTitle"/>
          </p:nvPr>
        </p:nvSpPr>
        <p:spPr>
          <a:xfrm>
            <a:off x="1876424" y="3602038"/>
            <a:ext cx="87915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24" name="Google Shape;124;g2416cfafecf_0_56"/>
          <p:cNvSpPr txBox="1"/>
          <p:nvPr>
            <p:ph idx="10" type="dt"/>
          </p:nvPr>
        </p:nvSpPr>
        <p:spPr>
          <a:xfrm>
            <a:off x="7077511" y="541020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g2416cfafecf_0_56"/>
          <p:cNvSpPr txBox="1"/>
          <p:nvPr>
            <p:ph idx="11" type="ftr"/>
          </p:nvPr>
        </p:nvSpPr>
        <p:spPr>
          <a:xfrm>
            <a:off x="1876424" y="5410201"/>
            <a:ext cx="512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2416cfafecf_0_56"/>
          <p:cNvSpPr txBox="1"/>
          <p:nvPr>
            <p:ph idx="12" type="sldNum"/>
          </p:nvPr>
        </p:nvSpPr>
        <p:spPr>
          <a:xfrm>
            <a:off x="9896911" y="54101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16cfafecf_0_118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2416cfafecf_0_118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●"/>
              <a:defRPr/>
            </a:lvl1pPr>
            <a:lvl2pPr indent="-371475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○"/>
              <a:defRPr/>
            </a:lvl2pPr>
            <a:lvl3pPr indent="-371475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■"/>
              <a:defRPr/>
            </a:lvl3pPr>
            <a:lvl4pPr indent="-371475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●"/>
              <a:defRPr/>
            </a:lvl4pPr>
            <a:lvl5pPr indent="-371475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○"/>
              <a:defRPr/>
            </a:lvl5pPr>
            <a:lvl6pPr indent="-371475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■"/>
              <a:defRPr/>
            </a:lvl6pPr>
            <a:lvl7pPr indent="-371475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●"/>
              <a:defRPr/>
            </a:lvl7pPr>
            <a:lvl8pPr indent="-371475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○"/>
              <a:defRPr/>
            </a:lvl8pPr>
            <a:lvl9pPr indent="-371475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■"/>
              <a:defRPr/>
            </a:lvl9pPr>
          </a:lstStyle>
          <a:p/>
        </p:txBody>
      </p:sp>
      <p:sp>
        <p:nvSpPr>
          <p:cNvPr id="130" name="Google Shape;130;g2416cfafecf_0_118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416cfafecf_0_118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416cfafecf_0_118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.png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4.png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6" Type="http://schemas.openxmlformats.org/officeDocument/2006/relationships/image" Target="../media/image25.jpg"/><Relationship Id="rId7" Type="http://schemas.openxmlformats.org/officeDocument/2006/relationships/image" Target="../media/image5.jpg"/><Relationship Id="rId8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416cfafecf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" name="Google Shape;11;g2416cfafecf_0_0"/>
          <p:cNvSpPr/>
          <p:nvPr/>
        </p:nvSpPr>
        <p:spPr>
          <a:xfrm>
            <a:off x="0" y="6511996"/>
            <a:ext cx="12198900" cy="360000"/>
          </a:xfrm>
          <a:prstGeom prst="rect">
            <a:avLst/>
          </a:prstGeom>
          <a:solidFill>
            <a:srgbClr val="D0CECE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g2416cfafecf_0_0"/>
          <p:cNvGrpSpPr/>
          <p:nvPr/>
        </p:nvGrpSpPr>
        <p:grpSpPr>
          <a:xfrm>
            <a:off x="7331819" y="6511997"/>
            <a:ext cx="4794864" cy="344314"/>
            <a:chOff x="7331819" y="6511997"/>
            <a:chExt cx="4794864" cy="344314"/>
          </a:xfrm>
        </p:grpSpPr>
        <p:pic>
          <p:nvPicPr>
            <p:cNvPr id="13" name="Google Shape;13;g2416cfafecf_0_0"/>
            <p:cNvPicPr preferRelativeResize="0"/>
            <p:nvPr/>
          </p:nvPicPr>
          <p:blipFill rotWithShape="1">
            <a:blip r:embed="rId2">
              <a:alphaModFix/>
            </a:blip>
            <a:srcRect b="0" l="0" r="0" t="67005"/>
            <a:stretch/>
          </p:blipFill>
          <p:spPr>
            <a:xfrm>
              <a:off x="8695372" y="6511997"/>
              <a:ext cx="3431311" cy="344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g2416cfafecf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31819" y="6561405"/>
              <a:ext cx="1180585" cy="267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LOGO-ERN-GEN2017-1.png" id="15" name="Google Shape;15;g2416cfafecf_0_0"/>
          <p:cNvPicPr preferRelativeResize="0"/>
          <p:nvPr/>
        </p:nvPicPr>
        <p:blipFill rotWithShape="1">
          <a:blip r:embed="rId4">
            <a:alphaModFix/>
          </a:blip>
          <a:srcRect b="0" l="23716" r="19244" t="0"/>
          <a:stretch/>
        </p:blipFill>
        <p:spPr>
          <a:xfrm>
            <a:off x="65317" y="6529945"/>
            <a:ext cx="817649" cy="3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g2416cfafecf_0_0"/>
          <p:cNvPicPr preferRelativeResize="0"/>
          <p:nvPr/>
        </p:nvPicPr>
        <p:blipFill rotWithShape="1">
          <a:blip r:embed="rId5">
            <a:alphaModFix/>
          </a:blip>
          <a:srcRect b="27236" l="16798" r="16249" t="22887"/>
          <a:stretch/>
        </p:blipFill>
        <p:spPr>
          <a:xfrm>
            <a:off x="948283" y="6480855"/>
            <a:ext cx="818276" cy="40659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g2416cfafecf_0_0"/>
          <p:cNvSpPr/>
          <p:nvPr/>
        </p:nvSpPr>
        <p:spPr>
          <a:xfrm>
            <a:off x="0" y="-12950"/>
            <a:ext cx="12192000" cy="94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g2416cfafecf_0_0"/>
          <p:cNvGrpSpPr/>
          <p:nvPr/>
        </p:nvGrpSpPr>
        <p:grpSpPr>
          <a:xfrm>
            <a:off x="-3450" y="-3224"/>
            <a:ext cx="12198900" cy="1184348"/>
            <a:chOff x="0" y="-27077"/>
            <a:chExt cx="12198900" cy="1184348"/>
          </a:xfrm>
        </p:grpSpPr>
        <p:sp>
          <p:nvSpPr>
            <p:cNvPr id="19" name="Google Shape;19;g2416cfafecf_0_0"/>
            <p:cNvSpPr/>
            <p:nvPr/>
          </p:nvSpPr>
          <p:spPr>
            <a:xfrm>
              <a:off x="0" y="675503"/>
              <a:ext cx="12198900" cy="478500"/>
            </a:xfrm>
            <a:prstGeom prst="rect">
              <a:avLst/>
            </a:prstGeom>
            <a:solidFill>
              <a:srgbClr val="C80305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oogle Shape;20;g2416cfafecf_0_0"/>
            <p:cNvGrpSpPr/>
            <p:nvPr/>
          </p:nvGrpSpPr>
          <p:grpSpPr>
            <a:xfrm>
              <a:off x="65317" y="-27077"/>
              <a:ext cx="12053972" cy="665861"/>
              <a:chOff x="65317" y="-27077"/>
              <a:chExt cx="12053972" cy="665861"/>
            </a:xfrm>
          </p:grpSpPr>
          <p:pic>
            <p:nvPicPr>
              <p:cNvPr descr="bien plus.jpg" id="21" name="Google Shape;21;g2416cfafecf_0_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0218678" y="158457"/>
                <a:ext cx="1289327" cy="364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 ADRAR 300dpi.jpg" id="22" name="Google Shape;22;g2416cfafecf_0_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1687028" y="43925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Une image contenant texte, signe&#10;&#10;Description générée automatiquement" id="23" name="Google Shape;23;g2416cfafecf_0_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5317" y="-27077"/>
                <a:ext cx="2275425" cy="665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" name="Google Shape;24;g2416cfafecf_0_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660680" y="672316"/>
              <a:ext cx="484955" cy="4849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" name="Google Shape;25;g2416cfafecf_0_0"/>
          <p:cNvPicPr preferRelativeResize="0"/>
          <p:nvPr/>
        </p:nvPicPr>
        <p:blipFill rotWithShape="1">
          <a:blip r:embed="rId10">
            <a:alphaModFix/>
          </a:blip>
          <a:srcRect b="34659" l="0" r="0" t="35728"/>
          <a:stretch/>
        </p:blipFill>
        <p:spPr>
          <a:xfrm>
            <a:off x="2119154" y="6565262"/>
            <a:ext cx="911444" cy="2699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1"/>
    <p:sldLayoutId id="2147483650" r:id="rId12"/>
    <p:sldLayoutId id="2147483651" r:id="rId13"/>
    <p:sldLayoutId id="214748365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"/>
          <p:cNvSpPr txBox="1"/>
          <p:nvPr>
            <p:ph idx="1" type="body"/>
          </p:nvPr>
        </p:nvSpPr>
        <p:spPr>
          <a:xfrm>
            <a:off x="1120000" y="1825625"/>
            <a:ext cx="10233900" cy="30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605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Dans un nouveau dossier, créez un fichier HTML avec le HTML minimum et un fichier CSS. Liez-les.</a:t>
            </a:r>
            <a:endParaRPr>
              <a:solidFill>
                <a:schemeClr val="lt1"/>
              </a:solidFill>
            </a:endParaRPr>
          </a:p>
          <a:p>
            <a:pPr indent="-1460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Ajoutez dans ce dossier, une image de votre choix (si pas d’idée, lorem picsum)</a:t>
            </a:r>
            <a:endParaRPr>
              <a:solidFill>
                <a:schemeClr val="lt1"/>
              </a:solidFill>
            </a:endParaRPr>
          </a:p>
          <a:p>
            <a:pPr indent="-1460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Modifiez votre CSS pour obtenir: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Un agrandissement de l’image lors du passage de la souris (x2)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Une rotation ½ tour lors du clic sur l’image, dans le sens horaire</a:t>
            </a:r>
            <a:endParaRPr>
              <a:solidFill>
                <a:schemeClr val="lt1"/>
              </a:solidFill>
            </a:endParaRPr>
          </a:p>
          <a:p>
            <a:pPr indent="-6985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6985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 u="sng">
                <a:solidFill>
                  <a:schemeClr val="accent4"/>
                </a:solidFill>
              </a:rPr>
              <a:t>Note</a:t>
            </a:r>
            <a:r>
              <a:rPr lang="fr-FR">
                <a:solidFill>
                  <a:schemeClr val="accent4"/>
                </a:solidFill>
              </a:rPr>
              <a:t>: Vous aurez besoin d’utiliser des pseudo-classes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3" name="Google Shape;203;p10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Mise en pratique (20 min)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"/>
          <p:cNvSpPr txBox="1"/>
          <p:nvPr>
            <p:ph idx="1" type="body"/>
          </p:nvPr>
        </p:nvSpPr>
        <p:spPr>
          <a:xfrm>
            <a:off x="1120000" y="1825624"/>
            <a:ext cx="10233800" cy="4749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En utilisant la valeur « translate » de la propriété « transform », nous pouvons déplacer un élément HTML dans notre page. Le premier paramètre sera à nouveau pour l’axe X et le second pour l’axe Y: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Nous pouvons aussi utiliser des valeurs négatives.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9" name="Google Shape;20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600" y="2400052"/>
            <a:ext cx="3763709" cy="1055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4516" y="2132728"/>
            <a:ext cx="2909772" cy="211562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1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Translation</a:t>
            </a: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2D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"/>
          <p:cNvSpPr txBox="1"/>
          <p:nvPr>
            <p:ph idx="1" type="body"/>
          </p:nvPr>
        </p:nvSpPr>
        <p:spPr>
          <a:xfrm>
            <a:off x="1120000" y="1825624"/>
            <a:ext cx="102339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Comme pour le « scale », nous pouvons utiliser les valeurs « translateX » et « translateY » pour transformer notre élément que sur un seul plan: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7" name="Google Shape;21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9442" y="2574441"/>
            <a:ext cx="3087344" cy="935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9820" y="2574441"/>
            <a:ext cx="2942737" cy="92913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2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Translation </a:t>
            </a: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2D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 txBox="1"/>
          <p:nvPr>
            <p:ph idx="1" type="body"/>
          </p:nvPr>
        </p:nvSpPr>
        <p:spPr>
          <a:xfrm>
            <a:off x="1120000" y="1825624"/>
            <a:ext cx="1023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Nous restons sur un fonctionnement identique avec les valeurs « skewX » et « skewY » de notre propriété « transform », nous pouvons étirer les côtés d’un élément HTML: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5" name="Google Shape;22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964" y="2744879"/>
            <a:ext cx="2767598" cy="92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4902" y="2329894"/>
            <a:ext cx="2911091" cy="175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10177" y="4626610"/>
            <a:ext cx="2767600" cy="96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7365" y="4082261"/>
            <a:ext cx="2946303" cy="205806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3"/>
          <p:cNvSpPr txBox="1"/>
          <p:nvPr/>
        </p:nvSpPr>
        <p:spPr>
          <a:xfrm>
            <a:off x="1207602" y="5901675"/>
            <a:ext cx="433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fr-FR" u="none" cap="none" strike="noStrike">
                <a:solidFill>
                  <a:schemeClr val="accent4"/>
                </a:solidFill>
              </a:rPr>
              <a:t>Note: Nous pouvons aussi utiliser la valeur « skew » seule en lui spécifiant deux paramètres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30" name="Google Shape;230;p13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Transformation oblique 2D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"/>
          <p:cNvSpPr txBox="1"/>
          <p:nvPr>
            <p:ph idx="1" type="body"/>
          </p:nvPr>
        </p:nvSpPr>
        <p:spPr>
          <a:xfrm>
            <a:off x="1120000" y="1825625"/>
            <a:ext cx="102339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Enfin, nous pouvons combiner les transformations dans une seule super-propriété, comme avec « background », pour cumuler les effets: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accent4"/>
                </a:solidFill>
              </a:rPr>
              <a:t>Attention: L’ordre est important ! Les transformations seront effectuées les unes après les autres.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6" name="Google Shape;23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9087" y="2319570"/>
            <a:ext cx="4791712" cy="966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9060" y="2082580"/>
            <a:ext cx="2623911" cy="18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4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Super propriété 2D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"/>
          <p:cNvSpPr txBox="1"/>
          <p:nvPr>
            <p:ph idx="1" type="body"/>
          </p:nvPr>
        </p:nvSpPr>
        <p:spPr>
          <a:xfrm>
            <a:off x="1120000" y="1825625"/>
            <a:ext cx="10233900" cy="3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0337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Réutilisez les fichiers de l’exercice précédent.</a:t>
            </a:r>
            <a:endParaRPr>
              <a:solidFill>
                <a:schemeClr val="lt1"/>
              </a:solidFill>
            </a:endParaRPr>
          </a:p>
          <a:p>
            <a:pPr indent="-16033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Dans votre HTML, ajoutez une seconde image ainsi qu’un paragraphe contenant du texte</a:t>
            </a:r>
            <a:endParaRPr>
              <a:solidFill>
                <a:schemeClr val="lt1"/>
              </a:solidFill>
            </a:endParaRPr>
          </a:p>
          <a:p>
            <a:pPr indent="-16033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Modifier votre CSS pour obtenir sur la seconde image:</a:t>
            </a:r>
            <a:endParaRPr>
              <a:solidFill>
                <a:schemeClr val="lt1"/>
              </a:solidFill>
            </a:endParaRPr>
          </a:p>
          <a:p>
            <a:pPr indent="-189706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Une transformation oblique de 40 degrés sur l’axe X, lors du passage de la souris</a:t>
            </a:r>
            <a:endParaRPr>
              <a:solidFill>
                <a:schemeClr val="lt1"/>
              </a:solidFill>
            </a:endParaRPr>
          </a:p>
          <a:p>
            <a:pPr indent="-189706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Une translation de 200px vers la droite, sur l’axe X, lors du clic de la souris</a:t>
            </a:r>
            <a:endParaRPr>
              <a:solidFill>
                <a:schemeClr val="lt1"/>
              </a:solidFill>
            </a:endParaRPr>
          </a:p>
          <a:p>
            <a:pPr indent="-16033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Modifier votre CSS pour obtenir sur le paragraphe:</a:t>
            </a:r>
            <a:endParaRPr>
              <a:solidFill>
                <a:schemeClr val="lt1"/>
              </a:solidFill>
            </a:endParaRPr>
          </a:p>
          <a:p>
            <a:pPr indent="-189706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Un rétrécissement de moitié</a:t>
            </a:r>
            <a:endParaRPr>
              <a:solidFill>
                <a:schemeClr val="lt1"/>
              </a:solidFill>
            </a:endParaRPr>
          </a:p>
          <a:p>
            <a:pPr indent="-189706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Une translation de 20 px vers la droite</a:t>
            </a:r>
            <a:endParaRPr>
              <a:solidFill>
                <a:schemeClr val="lt1"/>
              </a:solidFill>
            </a:endParaRPr>
          </a:p>
          <a:p>
            <a:pPr indent="-189706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Une rotation de 35 degrés dans le sens horaire</a:t>
            </a:r>
            <a:endParaRPr>
              <a:solidFill>
                <a:schemeClr val="lt1"/>
              </a:solidFill>
            </a:endParaRPr>
          </a:p>
          <a:p>
            <a:pPr indent="-189706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fr-FR">
                <a:solidFill>
                  <a:schemeClr val="lt1"/>
                </a:solidFill>
              </a:rPr>
              <a:t>Une transformation oblique de 10 degrés sur l’axe 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4" name="Google Shape;244;p15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Mise en pratique (30 min)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/>
          <p:nvPr>
            <p:ph idx="1" type="body"/>
          </p:nvPr>
        </p:nvSpPr>
        <p:spPr>
          <a:xfrm>
            <a:off x="1120000" y="1825624"/>
            <a:ext cx="10233900" cy="19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Avant l’arrivée de CSS 3, nous utilisions en premier les « GIF », des images animées. Puis est arrivé le « Flash » qui a </a:t>
            </a:r>
            <a:r>
              <a:rPr lang="fr-FR">
                <a:solidFill>
                  <a:schemeClr val="lt1"/>
                </a:solidFill>
              </a:rPr>
              <a:t>permis</a:t>
            </a:r>
            <a:r>
              <a:rPr lang="fr-FR">
                <a:solidFill>
                  <a:schemeClr val="lt1"/>
                </a:solidFill>
              </a:rPr>
              <a:t> de faire de nombreuses animations bien plus poussées. Mais l’arrivée des smartphones a poussé cette technologie sur le banc de touche, et depuis cette année, elle n’existe plus.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Aujourd’hui, il y a beaucoup plus de choix pour faire de l’animation WEB (JavaScript, SVG…), mais il est aussi possible de le faire nativement avec seulement du HTML/CSS 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2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>
            <p:ph idx="1" type="body"/>
          </p:nvPr>
        </p:nvSpPr>
        <p:spPr>
          <a:xfrm>
            <a:off x="1120000" y="1825625"/>
            <a:ext cx="10233900" cy="24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Les animations peuvent dans leur ensemble s’appliquer sur n’importe quel élément HTML de notre page.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Voyons ensemble l’exemple de la rotation en 2D sur une simple image. Il suffit d’utiliser la propriété « transform » avec la valeur « rotate » et d’ajouter un paramètre pour l’angle de rotation: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Nous voyons ici qu’il faut une ligne supplémentaire pour </a:t>
            </a:r>
            <a:r>
              <a:rPr lang="fr-FR">
                <a:solidFill>
                  <a:schemeClr val="lt1"/>
                </a:solidFill>
              </a:rPr>
              <a:t>certains</a:t>
            </a:r>
            <a:r>
              <a:rPr lang="fr-FR">
                <a:solidFill>
                  <a:schemeClr val="lt1"/>
                </a:solidFill>
              </a:rPr>
              <a:t> navigateurs.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9" name="Google Shape;14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575" y="4372725"/>
            <a:ext cx="4483733" cy="98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2236" y="4372726"/>
            <a:ext cx="3331281" cy="197260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Rotation 2D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 txBox="1"/>
          <p:nvPr>
            <p:ph idx="1" type="body"/>
          </p:nvPr>
        </p:nvSpPr>
        <p:spPr>
          <a:xfrm>
            <a:off x="1120000" y="1825625"/>
            <a:ext cx="10233900" cy="28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Il est possible d’utiliser deux unités de mesure différentes pour gérer la rotation, à savoir: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Les degrés =&gt; 45deg, -75deg,…</a:t>
            </a:r>
            <a:endParaRPr>
              <a:solidFill>
                <a:schemeClr val="lt1"/>
              </a:solidFill>
            </a:endParaRPr>
          </a:p>
          <a:p>
            <a:pPr indent="-1778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fr-FR">
                <a:solidFill>
                  <a:schemeClr val="lt1"/>
                </a:solidFill>
              </a:rPr>
              <a:t>Les tours =&gt; 0.25turn, -1turn,…</a:t>
            </a:r>
            <a:endParaRPr>
              <a:solidFill>
                <a:schemeClr val="lt1"/>
              </a:solidFill>
            </a:endParaRPr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Par exemple, 0.25turn = ¼ de tour = 90deg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accent4"/>
                </a:solidFill>
              </a:rPr>
              <a:t>Par défaut, la rotation s’effectue dans le sens des aiguilles d’une montre. Pour inverser ce sens, il faut mettre la valeur en négatif.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57" name="Google Shape;157;p4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Rotation 2D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/>
          <p:nvPr>
            <p:ph idx="1" type="body"/>
          </p:nvPr>
        </p:nvSpPr>
        <p:spPr>
          <a:xfrm>
            <a:off x="1120000" y="1825625"/>
            <a:ext cx="10233900" cy="31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Lorsqu’on applique une transformation à un élément HTML, elle s’applique par défaut à partir du centre de l’élément. Pour changer cette origine, on utilise la propriété « transform-origin » comme suit: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La propriété prend deux valeurs, celui des abscisses (x) et l’axe des ordonnées (y). Cette valeur peut être exprimée en pixel (px) ou en pourcentage (%). Nous pouvons aussi utiliser des mots-clés.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3" name="Google Shape;16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6350" y="2403730"/>
            <a:ext cx="4501516" cy="1023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6870" y="2143226"/>
            <a:ext cx="2651535" cy="215313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"/>
          <p:cNvSpPr txBox="1"/>
          <p:nvPr/>
        </p:nvSpPr>
        <p:spPr>
          <a:xfrm>
            <a:off x="-38850" y="625950"/>
            <a:ext cx="236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Rotation 2D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/>
          <p:nvPr>
            <p:ph idx="1" type="body"/>
          </p:nvPr>
        </p:nvSpPr>
        <p:spPr>
          <a:xfrm>
            <a:off x="1120000" y="1825625"/>
            <a:ext cx="10233900" cy="27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Avec la propriété « transform », nous pouvons aussi utiliser la valeur « scale » qui permet un agrandissement ou un rétrécissement d’un élément HTML: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Le paramètre « 1.5 » signifie une taille relative de 1 fois et demi plus grande que la valeur de base. Une valeur de « 1 » signifiera, par exemple, que la taille de changera pas.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1" name="Google Shape;17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3057" y="2499259"/>
            <a:ext cx="2214928" cy="85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8853" y="2122960"/>
            <a:ext cx="2408108" cy="169353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6"/>
          <p:cNvSpPr txBox="1"/>
          <p:nvPr/>
        </p:nvSpPr>
        <p:spPr>
          <a:xfrm>
            <a:off x="-38850" y="625950"/>
            <a:ext cx="2779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Agrandissement et </a:t>
            </a: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rétrécissement</a:t>
            </a: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2D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"/>
          <p:cNvSpPr txBox="1"/>
          <p:nvPr>
            <p:ph idx="1" type="body"/>
          </p:nvPr>
        </p:nvSpPr>
        <p:spPr>
          <a:xfrm>
            <a:off x="1120000" y="1825625"/>
            <a:ext cx="10233900" cy="30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Si la valeur est inférieur à « 1 », l’élément se retrouvera rétréci 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Ici, notre image à été réduite de moitié (1/2 fois la taille par défaut)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9" name="Google Shape;17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4022" y="2124204"/>
            <a:ext cx="2160320" cy="85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976" y="2124200"/>
            <a:ext cx="3061528" cy="218646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7"/>
          <p:cNvSpPr txBox="1"/>
          <p:nvPr/>
        </p:nvSpPr>
        <p:spPr>
          <a:xfrm>
            <a:off x="-38850" y="625950"/>
            <a:ext cx="2735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Agrandissement et rétrécissement 2D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/>
          <p:nvPr>
            <p:ph idx="1" type="body"/>
          </p:nvPr>
        </p:nvSpPr>
        <p:spPr>
          <a:xfrm>
            <a:off x="1120000" y="1825625"/>
            <a:ext cx="10233900" cy="24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Nous pouvons aussi passer deux valeurs en paramètre de notre « scale », lui permettant de modifier une image sur deux axes différemment (x, y):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Ici, notre image a été agrandi 2 fois sur l’axe horizontal (x) et réduite à 0,3 sur l’axe vertical (y)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7" name="Google Shape;18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8941" y="2377545"/>
            <a:ext cx="2409510" cy="868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4896" y="2132295"/>
            <a:ext cx="3435327" cy="188806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8"/>
          <p:cNvSpPr txBox="1"/>
          <p:nvPr/>
        </p:nvSpPr>
        <p:spPr>
          <a:xfrm>
            <a:off x="-38850" y="625950"/>
            <a:ext cx="2779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Agrandissement et rétrécissement 2D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 txBox="1"/>
          <p:nvPr>
            <p:ph idx="1" type="body"/>
          </p:nvPr>
        </p:nvSpPr>
        <p:spPr>
          <a:xfrm>
            <a:off x="1120000" y="1825624"/>
            <a:ext cx="102339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Nous pouvons enfin utiliser les valeurs « scaleX » et « scaleY » pour transformer notre élément que sur un seul plan: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5" name="Google Shape;19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5116" y="2348669"/>
            <a:ext cx="2496633" cy="96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5361" y="2343419"/>
            <a:ext cx="2441706" cy="97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9"/>
          <p:cNvSpPr txBox="1"/>
          <p:nvPr/>
        </p:nvSpPr>
        <p:spPr>
          <a:xfrm>
            <a:off x="-38850" y="625950"/>
            <a:ext cx="2753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Agrandissement et rétrécissement 2D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animation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DRAR_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2017-03-22T10:02:42Z</dcterms:created>
  <dc:creator>Florence Calmettes</dc:creator>
</cp:coreProperties>
</file>